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3" r:id="rId2"/>
    <p:sldId id="281" r:id="rId3"/>
    <p:sldId id="279" r:id="rId4"/>
    <p:sldId id="278" r:id="rId5"/>
    <p:sldId id="277" r:id="rId6"/>
    <p:sldId id="280" r:id="rId7"/>
    <p:sldId id="282" r:id="rId8"/>
    <p:sldId id="274" r:id="rId9"/>
    <p:sldId id="257" r:id="rId10"/>
    <p:sldId id="258" r:id="rId11"/>
    <p:sldId id="259" r:id="rId12"/>
    <p:sldId id="260" r:id="rId13"/>
    <p:sldId id="261" r:id="rId14"/>
    <p:sldId id="262" r:id="rId15"/>
    <p:sldId id="275" r:id="rId16"/>
    <p:sldId id="276" r:id="rId17"/>
    <p:sldId id="263" r:id="rId18"/>
    <p:sldId id="264" r:id="rId19"/>
    <p:sldId id="265" r:id="rId20"/>
    <p:sldId id="267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80F86-BAB6-4C33-888E-69C1B2DF7E87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E50BD-4E15-40FC-B8A9-DADC1B125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87B4E-0FFF-4776-8097-E652C45322A9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8734-4860-445E-825E-C8F4520C4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D3C1-FABE-4D1A-9AA1-FE13AD896C0A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BF32-D2D2-40EC-B841-D86A7F5C3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21DCA-0D45-44C2-8313-A555E5EBBF96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8D51F-E06E-4165-8535-4735EBCC3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89A3-3BCD-4B02-B01C-72961E0654ED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A0295-C553-4D23-8A26-3784AEB02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217A-38A0-4E2C-90B2-46367EFB4458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147B6-7CE8-402A-8952-25351C02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233E3-F09D-4E36-9DC3-542C55AD1E57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CBDF1-C6FD-4702-8776-8C5C2659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2CDC6-31A1-4129-A390-9A7880E0F90E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48E84-04B8-419A-B674-11047FBF0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F4885-C1F9-41E6-8FCA-BB8775A793E2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9FCA-B424-49CB-9D5A-D6574E023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61BB6-6617-4137-A3B2-98D6D73DED9D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A868-0487-4CFF-9BDE-9A3DA089F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C009B-4F10-4CC5-9BA2-EA30D038E836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A2573-7279-481D-A04F-5E0BB9A63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C3E388-CD72-4A3A-95D6-20D2548C9028}" type="datetimeFigureOut">
              <a:rPr lang="en-US"/>
              <a:pPr>
                <a:defRPr/>
              </a:pPr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E597FA6-0A67-4244-A147-CBC678086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7" r:id="rId3"/>
    <p:sldLayoutId id="2147483814" r:id="rId4"/>
    <p:sldLayoutId id="2147483813" r:id="rId5"/>
    <p:sldLayoutId id="2147483812" r:id="rId6"/>
    <p:sldLayoutId id="2147483818" r:id="rId7"/>
    <p:sldLayoutId id="2147483819" r:id="rId8"/>
    <p:sldLayoutId id="2147483820" r:id="rId9"/>
    <p:sldLayoutId id="2147483811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0071F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7CCA62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>
                    <a:satMod val="150000"/>
                  </a:schemeClr>
                </a:solidFill>
              </a:rPr>
              <a:t>Internship Basics 1</a:t>
            </a:r>
            <a:endParaRPr lang="en-US" sz="66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41338" y="4343400"/>
            <a:ext cx="8061325" cy="2209800"/>
          </a:xfrm>
        </p:spPr>
        <p:txBody>
          <a:bodyPr/>
          <a:lstStyle/>
          <a:p>
            <a:pPr algn="ctr" eaLnBrk="1" hangingPunct="1"/>
            <a:r>
              <a:rPr lang="en-US" sz="2400" smtClean="0"/>
              <a:t>Chief Residents</a:t>
            </a:r>
          </a:p>
          <a:p>
            <a:pPr algn="ctr" eaLnBrk="1" hangingPunct="1"/>
            <a:r>
              <a:rPr lang="en-US" sz="2400" smtClean="0"/>
              <a:t>2010 – 2011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Fever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</a:t>
            </a:r>
          </a:p>
          <a:p>
            <a:pPr lvl="1" eaLnBrk="1" hangingPunct="1"/>
            <a:r>
              <a:rPr lang="en-US" smtClean="0"/>
              <a:t>Start Antibiotics if signs of SIRS - Sepsis</a:t>
            </a:r>
          </a:p>
          <a:p>
            <a:pPr lvl="1" eaLnBrk="1" hangingPunct="1"/>
            <a:r>
              <a:rPr lang="en-US" smtClean="0"/>
              <a:t>Broaden Ab coverage if already in antibiotics</a:t>
            </a:r>
          </a:p>
          <a:p>
            <a:pPr eaLnBrk="1" hangingPunct="1"/>
            <a:r>
              <a:rPr lang="en-US" b="1" smtClean="0"/>
              <a:t>Follow up</a:t>
            </a:r>
          </a:p>
          <a:p>
            <a:pPr lvl="1" eaLnBrk="1" hangingPunct="1"/>
            <a:r>
              <a:rPr lang="en-US" smtClean="0"/>
              <a:t>Notify Resident – Team if Covering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Pneumonia, UTI’s, Peripheral and Central Line Infections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Positive Blood Cultures	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Check Prior Microbiology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Check orders to determine if patient is on Antibiotics already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How many tubes are positive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Start antibiotics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b="1" smtClean="0"/>
              <a:t>Gram Positive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b="1" smtClean="0"/>
              <a:t>Gram Negative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Notify Resident or Team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Contact Isolation 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Clostridium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Difficile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930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Patient on Antibiotics that develops Diarrhea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smtClean="0"/>
              <a:t>Work up: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Stool Studies: Stool Leukocyte, culture, O and P and C. Diff Antigen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WBC count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Abdominal Exam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smtClean="0"/>
              <a:t>Management: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Flagyl 500 mg IV – PO q 8 hours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Vancomycin 250 mg PO q 6 hours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Vancomycin 250 mg PR 1 6 hours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Contact Isolation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Electrolytes 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Hypokalemia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Goal 3.5 – 4.0 </a:t>
            </a:r>
            <a:r>
              <a:rPr lang="en-US" smtClean="0"/>
              <a:t>(cardiac patients)</a:t>
            </a:r>
          </a:p>
          <a:p>
            <a:pPr eaLnBrk="1" hangingPunct="1"/>
            <a:r>
              <a:rPr lang="en-US" smtClean="0"/>
              <a:t>1 mEq/L drop is = to 200 mEq total body loss</a:t>
            </a:r>
          </a:p>
          <a:p>
            <a:pPr eaLnBrk="1" hangingPunct="1"/>
            <a:r>
              <a:rPr lang="en-US" b="1" smtClean="0"/>
              <a:t>Management: </a:t>
            </a:r>
            <a:r>
              <a:rPr lang="en-US" smtClean="0"/>
              <a:t>(10 mEq of KCl PO or IV will increase K 0.0 – 0.2 average 0.1)</a:t>
            </a:r>
          </a:p>
          <a:p>
            <a:pPr lvl="1" eaLnBrk="1" hangingPunct="1"/>
            <a:r>
              <a:rPr lang="en-US" smtClean="0"/>
              <a:t>KCL PO tablets and liquid : 10, 20, 40 mEq</a:t>
            </a:r>
          </a:p>
          <a:p>
            <a:pPr lvl="1" eaLnBrk="1" hangingPunct="1"/>
            <a:r>
              <a:rPr lang="en-US" smtClean="0"/>
              <a:t>KCL IV 10 mEq in 1 hour; up to 3 runs</a:t>
            </a:r>
          </a:p>
          <a:p>
            <a:pPr eaLnBrk="1" hangingPunct="1"/>
            <a:r>
              <a:rPr lang="en-US" b="1" smtClean="0"/>
              <a:t>Follow up:</a:t>
            </a:r>
          </a:p>
          <a:p>
            <a:pPr lvl="1" eaLnBrk="1" hangingPunct="1"/>
            <a:r>
              <a:rPr lang="en-US" smtClean="0"/>
              <a:t>Potassium Level 3 – 4 hours after repletion</a:t>
            </a:r>
          </a:p>
          <a:p>
            <a:pPr lvl="1" eaLnBrk="1" hangingPunct="1"/>
            <a:r>
              <a:rPr lang="en-US" smtClean="0"/>
              <a:t>Magnesium Level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Hyperkalemia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Etiology</a:t>
            </a:r>
          </a:p>
          <a:p>
            <a:pPr lvl="1" eaLnBrk="1" hangingPunct="1"/>
            <a:r>
              <a:rPr lang="en-US" smtClean="0"/>
              <a:t>DM – Type 4 RTA</a:t>
            </a:r>
          </a:p>
          <a:p>
            <a:pPr lvl="1" eaLnBrk="1" hangingPunct="1"/>
            <a:r>
              <a:rPr lang="en-US" smtClean="0"/>
              <a:t>Medications</a:t>
            </a:r>
          </a:p>
          <a:p>
            <a:pPr lvl="2" eaLnBrk="1" hangingPunct="1"/>
            <a:r>
              <a:rPr lang="en-US" smtClean="0"/>
              <a:t>ACE, ARB, Bactrim, Heparin</a:t>
            </a:r>
          </a:p>
          <a:p>
            <a:pPr lvl="1" eaLnBrk="1" hangingPunct="1"/>
            <a:r>
              <a:rPr lang="en-US" smtClean="0"/>
              <a:t>Diet</a:t>
            </a:r>
          </a:p>
          <a:p>
            <a:pPr lvl="1" eaLnBrk="1" hangingPunct="1"/>
            <a:r>
              <a:rPr lang="en-US" smtClean="0"/>
              <a:t>Renal Failure</a:t>
            </a:r>
          </a:p>
          <a:p>
            <a:pPr eaLnBrk="1" hangingPunct="1"/>
            <a:r>
              <a:rPr lang="en-US" b="1" smtClean="0"/>
              <a:t>EKG Manifestations</a:t>
            </a:r>
          </a:p>
          <a:p>
            <a:pPr lvl="1" eaLnBrk="1" hangingPunct="1"/>
            <a:r>
              <a:rPr lang="en-US" smtClean="0"/>
              <a:t>Peaked T waves, Increased PR interval, increased QRS width, sine wave pattern, PEA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Hyperkalemia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Level: 5.1 – 6.0</a:t>
            </a:r>
          </a:p>
          <a:p>
            <a:pPr lvl="1" eaLnBrk="1" hangingPunct="1"/>
            <a:r>
              <a:rPr lang="en-US" smtClean="0"/>
              <a:t>Kayexalate  30 g PO</a:t>
            </a:r>
          </a:p>
          <a:p>
            <a:pPr lvl="1" eaLnBrk="1" hangingPunct="1"/>
            <a:r>
              <a:rPr lang="en-US" smtClean="0"/>
              <a:t>Low K diet</a:t>
            </a:r>
          </a:p>
          <a:p>
            <a:pPr lvl="1" eaLnBrk="1" hangingPunct="1"/>
            <a:r>
              <a:rPr lang="en-US" smtClean="0"/>
              <a:t>EKG</a:t>
            </a:r>
          </a:p>
          <a:p>
            <a:pPr lvl="1" eaLnBrk="1" hangingPunct="1"/>
            <a:r>
              <a:rPr lang="en-US" smtClean="0"/>
              <a:t>Follow up labs, Creatinine</a:t>
            </a:r>
          </a:p>
          <a:p>
            <a:pPr lvl="1" eaLnBrk="1" hangingPunct="1"/>
            <a:r>
              <a:rPr lang="en-US" smtClean="0"/>
              <a:t>Discontinue medications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Hyperkalemia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 smtClean="0"/>
              <a:t>Level: &gt; 6.0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EKG, Telemetry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 </a:t>
            </a:r>
            <a:r>
              <a:rPr lang="en-US" dirty="0" err="1" smtClean="0"/>
              <a:t>Kayexalate</a:t>
            </a:r>
            <a:r>
              <a:rPr lang="en-US" dirty="0" smtClean="0"/>
              <a:t> 30 – 90 g PO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Lasix</a:t>
            </a:r>
            <a:r>
              <a:rPr lang="en-US" dirty="0" smtClean="0"/>
              <a:t> 40 – 80 </a:t>
            </a:r>
            <a:r>
              <a:rPr lang="en-US" dirty="0" err="1" smtClean="0"/>
              <a:t>Lasix</a:t>
            </a:r>
            <a:r>
              <a:rPr lang="en-US" dirty="0" smtClean="0"/>
              <a:t> IVSS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Calcium </a:t>
            </a:r>
            <a:r>
              <a:rPr lang="en-US" dirty="0" err="1" smtClean="0"/>
              <a:t>Gluconate</a:t>
            </a:r>
            <a:r>
              <a:rPr lang="en-US" dirty="0" smtClean="0"/>
              <a:t> 1 -2 amps IVSS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Sodium Bicarbonate 1 – 3 amps IVSS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Regular Insulin 10 units IVP + 2 amps of D50 w (caution in pts. with renal failure)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Hemodyalisis</a:t>
            </a:r>
            <a:endParaRPr lang="en-US" dirty="0" smtClean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Most Follow up repeat labs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Magnesium -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Hypomagnesemia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Goal &gt; 2</a:t>
            </a:r>
          </a:p>
          <a:p>
            <a:pPr eaLnBrk="1" hangingPunct="1"/>
            <a:r>
              <a:rPr lang="en-US" smtClean="0"/>
              <a:t>Associated with K balance</a:t>
            </a:r>
          </a:p>
          <a:p>
            <a:pPr eaLnBrk="1" hangingPunct="1"/>
            <a:r>
              <a:rPr lang="en-US" smtClean="0"/>
              <a:t>Check always with HypoKalemia – must replete Mg with K</a:t>
            </a:r>
          </a:p>
          <a:p>
            <a:pPr eaLnBrk="1" hangingPunct="1"/>
            <a:r>
              <a:rPr lang="en-US" smtClean="0"/>
              <a:t>Management:</a:t>
            </a:r>
          </a:p>
          <a:p>
            <a:pPr lvl="1" eaLnBrk="1" hangingPunct="1"/>
            <a:r>
              <a:rPr lang="en-US" smtClean="0"/>
              <a:t>Mg Sulfate 1 – 3 g IVSS in D5 or NS (up to 6 g in 4h)</a:t>
            </a:r>
          </a:p>
          <a:p>
            <a:pPr lvl="1" eaLnBrk="1" hangingPunct="1"/>
            <a:r>
              <a:rPr lang="en-US" smtClean="0"/>
              <a:t>Mg Oxide – Mg Gluconate PO tabs</a:t>
            </a:r>
          </a:p>
          <a:p>
            <a:pPr eaLnBrk="1" hangingPunct="1"/>
            <a:r>
              <a:rPr lang="en-US" smtClean="0"/>
              <a:t>EKG – QT prolongation!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Phosphorus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Goal &gt; 3.5</a:t>
            </a:r>
          </a:p>
          <a:p>
            <a:pPr eaLnBrk="1" hangingPunct="1"/>
            <a:r>
              <a:rPr lang="en-US" smtClean="0"/>
              <a:t>Hypo-Phosphatemia</a:t>
            </a:r>
          </a:p>
          <a:p>
            <a:pPr lvl="1" eaLnBrk="1" hangingPunct="1"/>
            <a:r>
              <a:rPr lang="en-US" smtClean="0"/>
              <a:t>&lt; 2: Na Phosphate or K Phosphate:</a:t>
            </a:r>
          </a:p>
          <a:p>
            <a:pPr marL="1143000" lvl="2" eaLnBrk="1" hangingPunct="1"/>
            <a:r>
              <a:rPr lang="en-US" smtClean="0"/>
              <a:t> 10 mEq/100 ml(3 mmol/ml)</a:t>
            </a:r>
          </a:p>
          <a:p>
            <a:pPr lvl="1" eaLnBrk="1" hangingPunct="1"/>
            <a:r>
              <a:rPr lang="en-US" smtClean="0"/>
              <a:t>2 – 3: NeutraPhosp Packets or Tabs </a:t>
            </a:r>
          </a:p>
          <a:p>
            <a:pPr marL="1143000" lvl="2" eaLnBrk="1" hangingPunct="1"/>
            <a:r>
              <a:rPr lang="en-US" smtClean="0"/>
              <a:t>1 – 2 PO qd – qid (250 mg Phos each tab) </a:t>
            </a:r>
          </a:p>
          <a:p>
            <a:pPr eaLnBrk="1" hangingPunct="1"/>
            <a:r>
              <a:rPr lang="en-US" smtClean="0"/>
              <a:t>Hyper-Phosphatemia</a:t>
            </a:r>
          </a:p>
          <a:p>
            <a:pPr lvl="1" eaLnBrk="1" hangingPunct="1"/>
            <a:r>
              <a:rPr lang="en-US" smtClean="0"/>
              <a:t>Usually associated with renal disease</a:t>
            </a:r>
          </a:p>
          <a:p>
            <a:pPr lvl="1" eaLnBrk="1" hangingPunct="1"/>
            <a:r>
              <a:rPr lang="en-US" smtClean="0"/>
              <a:t>Sevelamer (Renagel), Calcium Acetate (PhosLo)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3092450"/>
            <a:ext cx="8229600" cy="1250950"/>
          </a:xfrm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Routine Work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Glucose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Hyperglycemia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 rtlCol="0">
            <a:normAutofit fontScale="925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Basal Insulin: NPH, </a:t>
            </a:r>
            <a:r>
              <a:rPr lang="en-US" dirty="0" err="1" smtClean="0"/>
              <a:t>Lantus</a:t>
            </a:r>
            <a:r>
              <a:rPr lang="en-US" dirty="0" smtClean="0"/>
              <a:t> (adjust to patients requirement of regular insulin)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Type I: 0.5 – 0.7 units/kg/day (½ as basal – ½ </a:t>
            </a:r>
            <a:r>
              <a:rPr lang="en-US" dirty="0" err="1" smtClean="0"/>
              <a:t>prandial</a:t>
            </a:r>
            <a:r>
              <a:rPr lang="en-US" dirty="0" smtClean="0"/>
              <a:t>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Type II: 0.4 – 1 units/kg/day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Regular Insulin Sliding Scale q 4 hours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150- 199:	1 – 2 units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200 – 249	2 – 4 units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250 – 299	3 – 7 units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300 – 349	4 – 10 units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&gt; 349		5 – 12 units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Hyperglycemia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Chemistry:</a:t>
            </a:r>
          </a:p>
          <a:p>
            <a:pPr lvl="1" eaLnBrk="1" hangingPunct="1"/>
            <a:r>
              <a:rPr lang="en-US" smtClean="0"/>
              <a:t>Diabetic Ketoacidosis</a:t>
            </a:r>
          </a:p>
          <a:p>
            <a:pPr lvl="1" eaLnBrk="1" hangingPunct="1"/>
            <a:r>
              <a:rPr lang="en-US" smtClean="0"/>
              <a:t>Hyperosmolar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Diet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Normal Saline IVSS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Hypoglycemia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Etiology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Decrease PO intake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Insulin Excess – Renal Insufficiency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Early signs of Sepsis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Orange Juice with sugar; Candy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D50 IVP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D10 drip; Glucagon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Check Mental Status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Follow up Fingersticks closely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Decrease Insulin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Resources		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Pocket Medicine: The Massachusetts General Hospital Handbook of Internal Medicine. Sept 2010.</a:t>
            </a:r>
          </a:p>
          <a:p>
            <a:pPr eaLnBrk="1" hangingPunct="1"/>
            <a:r>
              <a:rPr lang="en-US" smtClean="0"/>
              <a:t>Tarascon Pocket Pharmacopeia</a:t>
            </a:r>
          </a:p>
          <a:p>
            <a:pPr eaLnBrk="1" hangingPunct="1"/>
            <a:r>
              <a:rPr lang="en-US" smtClean="0"/>
              <a:t>Tarascon Internal Medicine and Critical Care Pocket Book</a:t>
            </a:r>
          </a:p>
          <a:p>
            <a:pPr eaLnBrk="1" hangingPunct="1"/>
            <a:r>
              <a:rPr lang="en-US" smtClean="0"/>
              <a:t>Sanford Guide to Antimicrobial therapy</a:t>
            </a:r>
          </a:p>
          <a:p>
            <a:pPr eaLnBrk="1" hangingPunct="1"/>
            <a:r>
              <a:rPr lang="en-US" smtClean="0"/>
              <a:t>John Hopkins Antibiotic guide Online</a:t>
            </a:r>
          </a:p>
          <a:p>
            <a:pPr eaLnBrk="1" hangingPunct="1"/>
            <a:r>
              <a:rPr lang="en-US" smtClean="0"/>
              <a:t>Epocrates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Thanks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AM Rounds 700 am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Sign Out from Night Float  and AM Admissions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Trend Vital Signs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Trend Labs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Make sure orders are in the system (labs and meds)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Renew medications that are needed and are scheduled to expire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See Sicker Patients First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See AM admissions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Documenting House Staff Notes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Subjective/Objective</a:t>
            </a:r>
          </a:p>
          <a:p>
            <a:pPr eaLnBrk="1" hangingPunct="1"/>
            <a:r>
              <a:rPr lang="en-US" smtClean="0"/>
              <a:t>Assessment and Plan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Must be separated</a:t>
            </a:r>
          </a:p>
          <a:p>
            <a:pPr eaLnBrk="1" hangingPunct="1"/>
            <a:r>
              <a:rPr lang="en-US" smtClean="0"/>
              <a:t>DO NOT copy and paste</a:t>
            </a:r>
          </a:p>
          <a:p>
            <a:pPr eaLnBrk="1" hangingPunct="1"/>
            <a:r>
              <a:rPr lang="en-US" smtClean="0"/>
              <a:t>Brief and concise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Will reflex Team’s Assessment and Plan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PM rounds – Sign-outs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Attending Notes and Consult notes</a:t>
            </a:r>
          </a:p>
          <a:p>
            <a:pPr eaLnBrk="1" hangingPunct="1"/>
            <a:r>
              <a:rPr lang="en-US" smtClean="0"/>
              <a:t>Trend VS and Labs; make sure needed labs are done and addressed</a:t>
            </a:r>
          </a:p>
          <a:p>
            <a:pPr eaLnBrk="1" hangingPunct="1"/>
            <a:r>
              <a:rPr lang="en-US" smtClean="0"/>
              <a:t>Order labs needed for follow up later</a:t>
            </a:r>
          </a:p>
          <a:p>
            <a:pPr eaLnBrk="1" hangingPunct="1"/>
            <a:r>
              <a:rPr lang="en-US" smtClean="0"/>
              <a:t>Clear Inbox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Discuss Cases with Residents</a:t>
            </a:r>
          </a:p>
          <a:p>
            <a:pPr eaLnBrk="1" hangingPunct="1"/>
            <a:r>
              <a:rPr lang="en-US" smtClean="0"/>
              <a:t>Update electronic Sign outs Daily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Sign Outs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Needed urgent Follow up, VS and Labs.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No procedures should be sign out</a:t>
            </a:r>
          </a:p>
          <a:p>
            <a:pPr eaLnBrk="1" hangingPunct="1"/>
            <a:r>
              <a:rPr lang="en-US" smtClean="0"/>
              <a:t>Nothing that wasn’t done because of lack of time should be sign out. It should be done by the team before sign out.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 NG Tubes, No LP, no routine lab work before PM draw should be sign out.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CAC – RRT	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Team on call must come to all CAC</a:t>
            </a:r>
          </a:p>
          <a:p>
            <a:r>
              <a:rPr lang="en-US" smtClean="0"/>
              <a:t>RRT team available: SMR, ICU nurse, Resp. Therapist, Pulm-CC Fellow</a:t>
            </a:r>
          </a:p>
          <a:p>
            <a:r>
              <a:rPr lang="en-US" smtClean="0"/>
              <a:t>Leader: SMR – Fellow</a:t>
            </a:r>
          </a:p>
          <a:p>
            <a:r>
              <a:rPr lang="en-US" smtClean="0"/>
              <a:t>Primary Team should be notified and should come to bedside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Infectious Diseases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Fever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 smtClean="0"/>
              <a:t>Temp &gt; 100.4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Check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Temperature Trend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Antibiotics – Microbiology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Vital Signs: Blood Pressure - HR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b="1" dirty="0" smtClean="0"/>
              <a:t>Work Up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Blood Culture x 2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Urinalysis and Urine Culture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Chest X-ray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</TotalTime>
  <Words>683</Words>
  <Application>Microsoft Office PowerPoint</Application>
  <PresentationFormat>On-screen Show (4:3)</PresentationFormat>
  <Paragraphs>151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Module</vt:lpstr>
      <vt:lpstr>Module</vt:lpstr>
      <vt:lpstr>Module</vt:lpstr>
      <vt:lpstr>Module</vt:lpstr>
      <vt:lpstr>Module</vt:lpstr>
      <vt:lpstr>Module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 Basics 1</dc:title>
  <dc:creator>Kim-Moi Wong Lama</dc:creator>
  <cp:lastModifiedBy>kim-moi.wong-lama</cp:lastModifiedBy>
  <cp:revision>23</cp:revision>
  <dcterms:created xsi:type="dcterms:W3CDTF">2010-07-06T00:45:10Z</dcterms:created>
  <dcterms:modified xsi:type="dcterms:W3CDTF">2010-07-12T12:52:03Z</dcterms:modified>
</cp:coreProperties>
</file>